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56" r:id="rId5"/>
    <p:sldId id="257" r:id="rId6"/>
    <p:sldId id="260" r:id="rId7"/>
    <p:sldId id="261" r:id="rId8"/>
    <p:sldId id="262" r:id="rId9"/>
    <p:sldId id="281" r:id="rId10"/>
    <p:sldId id="280" r:id="rId11"/>
    <p:sldId id="283" r:id="rId12"/>
    <p:sldId id="282" r:id="rId13"/>
    <p:sldId id="284" r:id="rId14"/>
    <p:sldId id="263" r:id="rId15"/>
    <p:sldId id="285" r:id="rId16"/>
    <p:sldId id="258" r:id="rId17"/>
    <p:sldId id="286" r:id="rId18"/>
    <p:sldId id="287" r:id="rId19"/>
    <p:sldId id="288" r:id="rId20"/>
    <p:sldId id="289" r:id="rId21"/>
    <p:sldId id="264"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80872" autoAdjust="0"/>
  </p:normalViewPr>
  <p:slideViewPr>
    <p:cSldViewPr snapToGrid="0" snapToObjects="1" showGuides="1">
      <p:cViewPr varScale="1">
        <p:scale>
          <a:sx n="89" d="100"/>
          <a:sy n="89" d="100"/>
        </p:scale>
        <p:origin x="1320"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33839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image" Target="../media/image12.png"/><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customXml" Target="../ink/ink28.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7.xml"/><Relationship Id="rId37" Type="http://schemas.openxmlformats.org/officeDocument/2006/relationships/image" Target="../media/image70.png"/><Relationship Id="rId23" Type="http://schemas.openxmlformats.org/officeDocument/2006/relationships/customXml" Target="../ink/ink19.xml"/><Relationship Id="rId28" Type="http://schemas.openxmlformats.org/officeDocument/2006/relationships/customXml" Target="../ink/ink23.xml"/><Relationship Id="rId36" Type="http://schemas.openxmlformats.org/officeDocument/2006/relationships/customXml" Target="../ink/ink30.xml"/><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6.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image" Target="../media/image7.png"/><Relationship Id="rId30" Type="http://schemas.openxmlformats.org/officeDocument/2006/relationships/customXml" Target="../ink/ink25.xml"/><Relationship Id="rId35" Type="http://schemas.openxmlformats.org/officeDocument/2006/relationships/customXml" Target="../ink/ink29.xml"/><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customXml" Target="../ink/ink47.xml"/><Relationship Id="rId18" Type="http://schemas.openxmlformats.org/officeDocument/2006/relationships/customXml" Target="../ink/ink50.xml"/><Relationship Id="rId26" Type="http://schemas.openxmlformats.org/officeDocument/2006/relationships/customXml" Target="../ink/ink58.xml"/><Relationship Id="rId3" Type="http://schemas.openxmlformats.org/officeDocument/2006/relationships/image" Target="../media/image6.png"/><Relationship Id="rId21" Type="http://schemas.openxmlformats.org/officeDocument/2006/relationships/customXml" Target="../ink/ink53.xml"/><Relationship Id="rId7" Type="http://schemas.openxmlformats.org/officeDocument/2006/relationships/image" Target="../media/image51.png"/><Relationship Id="rId12" Type="http://schemas.openxmlformats.org/officeDocument/2006/relationships/image" Target="../media/image52.png"/><Relationship Id="rId17" Type="http://schemas.openxmlformats.org/officeDocument/2006/relationships/image" Target="../media/image54.png"/><Relationship Id="rId25" Type="http://schemas.openxmlformats.org/officeDocument/2006/relationships/customXml" Target="../ink/ink57.xml"/><Relationship Id="rId2" Type="http://schemas.openxmlformats.org/officeDocument/2006/relationships/notesSlide" Target="../notesSlides/notesSlide3.xml"/><Relationship Id="rId16" Type="http://schemas.openxmlformats.org/officeDocument/2006/relationships/customXml" Target="../ink/ink49.xml"/><Relationship Id="rId20" Type="http://schemas.openxmlformats.org/officeDocument/2006/relationships/customXml" Target="../ink/ink52.xml"/><Relationship Id="rId29"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customXml" Target="../ink/ink42.xml"/><Relationship Id="rId11" Type="http://schemas.openxmlformats.org/officeDocument/2006/relationships/customXml" Target="../ink/ink46.xml"/><Relationship Id="rId24" Type="http://schemas.openxmlformats.org/officeDocument/2006/relationships/customXml" Target="../ink/ink56.xml"/><Relationship Id="rId32"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customXml" Target="../ink/ink48.xml"/><Relationship Id="rId23" Type="http://schemas.openxmlformats.org/officeDocument/2006/relationships/customXml" Target="../ink/ink55.xml"/><Relationship Id="rId28" Type="http://schemas.openxmlformats.org/officeDocument/2006/relationships/customXml" Target="../ink/ink60.xml"/><Relationship Id="rId10" Type="http://schemas.openxmlformats.org/officeDocument/2006/relationships/customXml" Target="../ink/ink45.xml"/><Relationship Id="rId19" Type="http://schemas.openxmlformats.org/officeDocument/2006/relationships/customXml" Target="../ink/ink51.xml"/><Relationship Id="rId31" Type="http://schemas.openxmlformats.org/officeDocument/2006/relationships/customXml" Target="../ink/ink62.xml"/><Relationship Id="rId4" Type="http://schemas.openxmlformats.org/officeDocument/2006/relationships/customXml" Target="../ink/ink41.xml"/><Relationship Id="rId9" Type="http://schemas.openxmlformats.org/officeDocument/2006/relationships/customXml" Target="../ink/ink44.xml"/><Relationship Id="rId14" Type="http://schemas.openxmlformats.org/officeDocument/2006/relationships/image" Target="../media/image53.png"/><Relationship Id="rId22" Type="http://schemas.openxmlformats.org/officeDocument/2006/relationships/customXml" Target="../ink/ink54.xml"/><Relationship Id="rId27" Type="http://schemas.openxmlformats.org/officeDocument/2006/relationships/customXml" Target="../ink/ink59.xml"/><Relationship Id="rId30" Type="http://schemas.openxmlformats.org/officeDocument/2006/relationships/customXml" Target="../ink/ink6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199" y="2345719"/>
            <a:ext cx="5808785" cy="1325563"/>
          </a:xfrm>
        </p:spPr>
        <p:txBody>
          <a:bodyPr anchor="ctr">
            <a:normAutofit fontScale="90000"/>
          </a:bodyPr>
          <a:lstStyle/>
          <a:p>
            <a:r>
              <a:rPr lang="en-US" dirty="0">
                <a:solidFill>
                  <a:srgbClr val="0E659B"/>
                </a:solidFill>
              </a:rPr>
              <a:t>&lt;SpaceX Falcon9 </a:t>
            </a:r>
            <a:r>
              <a:rPr lang="en-US" b="1" dirty="0"/>
              <a:t>First Stage Landing Prediction</a:t>
            </a:r>
            <a:r>
              <a:rPr lang="en-US" dirty="0">
                <a:solidFill>
                  <a:srgbClr val="0E659B"/>
                </a:solidFill>
              </a:rPr>
              <a:t>&gt;</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962015"/>
            <a:ext cx="5181600" cy="2214947"/>
          </a:xfrm>
        </p:spPr>
        <p:txBody>
          <a:bodyPr>
            <a:normAutofit/>
          </a:bodyPr>
          <a:lstStyle/>
          <a:p>
            <a:pPr marL="0" indent="0">
              <a:buNone/>
            </a:pPr>
            <a:r>
              <a:rPr lang="en-US" dirty="0"/>
              <a:t>&lt;Aly Mohamed Aly Nasr&gt;</a:t>
            </a:r>
          </a:p>
          <a:p>
            <a:pPr marL="0" indent="0">
              <a:buNone/>
            </a:pPr>
            <a:r>
              <a:rPr lang="en-US" dirty="0"/>
              <a:t>&lt;10 Oct 2022&gt;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3800" y="4559256"/>
              <a:ext cx="360" cy="360"/>
            </p14:xfrm>
          </p:contentPart>
        </mc:Choice>
        <mc:Fallback>
          <p:pic>
            <p:nvPicPr>
              <p:cNvPr id="21" name="Ink 20">
                <a:extLst>
                  <a:ext uri="{FF2B5EF4-FFF2-40B4-BE49-F238E27FC236}">
                    <a16:creationId xmlns:a16="http://schemas.microsoft.com/office/drawing/2014/main" id="{5C113320-A213-4066-90BD-CDA6F321CA37}"/>
                  </a:ext>
                </a:extLst>
              </p:cNvPr>
              <p:cNvPicPr/>
              <p:nvPr/>
            </p:nvPicPr>
            <p:blipFill>
              <a:blip r:embed="rId27"/>
              <a:stretch>
                <a:fillRect/>
              </a:stretch>
            </p:blipFill>
            <p:spPr>
              <a:xfrm>
                <a:off x="655380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4"/>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7"/>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Predictive Analysis</a:t>
            </a:r>
            <a:endParaRPr lang="en-US" sz="1400" dirty="0"/>
          </a:p>
          <a:p>
            <a:pPr lvl="1"/>
            <a:r>
              <a:rPr lang="en-US" sz="1800" dirty="0"/>
              <a:t>The Data was loaded using </a:t>
            </a:r>
            <a:r>
              <a:rPr lang="en-US" sz="1800" dirty="0" err="1"/>
              <a:t>numpy</a:t>
            </a:r>
            <a:r>
              <a:rPr lang="en-US" sz="1800" dirty="0"/>
              <a:t> and pandas</a:t>
            </a:r>
          </a:p>
          <a:p>
            <a:pPr lvl="1"/>
            <a:r>
              <a:rPr lang="en-US" sz="1800" dirty="0"/>
              <a:t>The Data was then transformed, normalized and split into training and test sets</a:t>
            </a:r>
          </a:p>
          <a:p>
            <a:pPr lvl="1"/>
            <a:r>
              <a:rPr lang="en-US" sz="1800" dirty="0"/>
              <a:t>Different Algorithms were used and optimized by </a:t>
            </a:r>
            <a:r>
              <a:rPr lang="en-US" sz="1800" dirty="0" err="1"/>
              <a:t>GridSearchSV</a:t>
            </a:r>
            <a:endParaRPr lang="en-US" sz="1800" dirty="0"/>
          </a:p>
          <a:p>
            <a:pPr lvl="1"/>
            <a:r>
              <a:rPr lang="en-US" sz="1800" dirty="0"/>
              <a:t>The Best Model was found successfully</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139720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r>
              <a:rPr lang="en-US" sz="2200" dirty="0"/>
              <a:t>EDA Results</a:t>
            </a:r>
          </a:p>
          <a:p>
            <a:pPr lvl="1"/>
            <a:r>
              <a:rPr lang="en-US" sz="1800" dirty="0"/>
              <a:t>Data Visualization</a:t>
            </a:r>
          </a:p>
          <a:p>
            <a:pPr lvl="1"/>
            <a:r>
              <a:rPr lang="en-US" sz="1800" dirty="0"/>
              <a:t>Using SQL</a:t>
            </a:r>
          </a:p>
          <a:p>
            <a:r>
              <a:rPr lang="en-US" sz="2200" dirty="0"/>
              <a:t>Interactive Analytics</a:t>
            </a:r>
          </a:p>
          <a:p>
            <a:pPr lvl="1"/>
            <a:r>
              <a:rPr lang="en-US" sz="1800" dirty="0"/>
              <a:t>Folium Maps</a:t>
            </a:r>
          </a:p>
          <a:p>
            <a:pPr lvl="1"/>
            <a:r>
              <a:rPr lang="en-US" sz="1800" dirty="0"/>
              <a:t>Dashboard</a:t>
            </a:r>
          </a:p>
          <a:p>
            <a:r>
              <a:rPr lang="en-US" sz="2200" dirty="0"/>
              <a:t>Predictive Analysis Results</a:t>
            </a:r>
          </a:p>
        </p:txBody>
      </p:sp>
    </p:spTree>
    <p:extLst>
      <p:ext uri="{BB962C8B-B14F-4D97-AF65-F5344CB8AC3E}">
        <p14:creationId xmlns:p14="http://schemas.microsoft.com/office/powerpoint/2010/main" val="1464666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pic>
        <p:nvPicPr>
          <p:cNvPr id="9" name="Content Placeholder 8">
            <a:extLst>
              <a:ext uri="{FF2B5EF4-FFF2-40B4-BE49-F238E27FC236}">
                <a16:creationId xmlns:a16="http://schemas.microsoft.com/office/drawing/2014/main" id="{08452CD6-9AE3-CE65-F38E-E0D199014B2C}"/>
              </a:ext>
            </a:extLst>
          </p:cNvPr>
          <p:cNvPicPr>
            <a:picLocks noGrp="1" noChangeAspect="1"/>
          </p:cNvPicPr>
          <p:nvPr>
            <p:ph sz="half" idx="1"/>
          </p:nvPr>
        </p:nvPicPr>
        <p:blipFill>
          <a:blip r:embed="rId2"/>
          <a:stretch>
            <a:fillRect/>
          </a:stretch>
        </p:blipFill>
        <p:spPr>
          <a:xfrm>
            <a:off x="814388" y="1690688"/>
            <a:ext cx="10539412" cy="3160711"/>
          </a:xfrm>
        </p:spPr>
      </p:pic>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4851399"/>
            <a:ext cx="10515601"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From the Plot We see that the success rate of the landing increases in later launches.</a:t>
            </a:r>
          </a:p>
          <a:p>
            <a:r>
              <a:rPr lang="en-US" sz="2200" dirty="0"/>
              <a:t>From this we can understand that SpaceX upgraded and optimized the landing methods and learned how to better recover the first stage after many failures</a:t>
            </a:r>
          </a:p>
          <a:p>
            <a:r>
              <a:rPr lang="en-US" sz="2200" dirty="0"/>
              <a:t>We can see that the first 6 launches were all failures and the success rate only started increasing significantly after the 20</a:t>
            </a:r>
            <a:r>
              <a:rPr lang="en-US" sz="2200" baseline="30000" dirty="0"/>
              <a:t>th</a:t>
            </a:r>
            <a:r>
              <a:rPr lang="en-US" sz="2200" dirty="0"/>
              <a:t> launch, while the Payload mass is observed to increase the success rate</a:t>
            </a:r>
          </a:p>
        </p:txBody>
      </p:sp>
    </p:spTree>
    <p:extLst>
      <p:ext uri="{BB962C8B-B14F-4D97-AF65-F5344CB8AC3E}">
        <p14:creationId xmlns:p14="http://schemas.microsoft.com/office/powerpoint/2010/main" val="396022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4851399"/>
            <a:ext cx="10515601"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From the Plot We see that the First and last launch sites are used more than the middle one</a:t>
            </a:r>
          </a:p>
        </p:txBody>
      </p:sp>
      <p:pic>
        <p:nvPicPr>
          <p:cNvPr id="16" name="Content Placeholder 15">
            <a:extLst>
              <a:ext uri="{FF2B5EF4-FFF2-40B4-BE49-F238E27FC236}">
                <a16:creationId xmlns:a16="http://schemas.microsoft.com/office/drawing/2014/main" id="{042FF2DA-7EA0-261A-75C7-A00D39AD548F}"/>
              </a:ext>
            </a:extLst>
          </p:cNvPr>
          <p:cNvPicPr>
            <a:picLocks noGrp="1" noChangeAspect="1"/>
          </p:cNvPicPr>
          <p:nvPr>
            <p:ph sz="half" idx="1"/>
          </p:nvPr>
        </p:nvPicPr>
        <p:blipFill>
          <a:blip r:embed="rId2"/>
          <a:stretch>
            <a:fillRect/>
          </a:stretch>
        </p:blipFill>
        <p:spPr>
          <a:xfrm>
            <a:off x="838200" y="1690689"/>
            <a:ext cx="10515600" cy="3160710"/>
          </a:xfrm>
        </p:spPr>
      </p:pic>
    </p:spTree>
    <p:extLst>
      <p:ext uri="{BB962C8B-B14F-4D97-AF65-F5344CB8AC3E}">
        <p14:creationId xmlns:p14="http://schemas.microsoft.com/office/powerpoint/2010/main" val="1957259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4851399"/>
            <a:ext cx="10515601"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From the Plot We see that the VAFB SLC 4E launch site is only used withing a specific payload mass range and all launched do not reach the 10,000 KG mark</a:t>
            </a:r>
          </a:p>
        </p:txBody>
      </p:sp>
      <p:pic>
        <p:nvPicPr>
          <p:cNvPr id="9" name="Content Placeholder 8">
            <a:extLst>
              <a:ext uri="{FF2B5EF4-FFF2-40B4-BE49-F238E27FC236}">
                <a16:creationId xmlns:a16="http://schemas.microsoft.com/office/drawing/2014/main" id="{2799DB68-5DDA-1F7A-F6AA-51B16C098450}"/>
              </a:ext>
            </a:extLst>
          </p:cNvPr>
          <p:cNvPicPr>
            <a:picLocks noGrp="1" noChangeAspect="1"/>
          </p:cNvPicPr>
          <p:nvPr>
            <p:ph sz="half" idx="1"/>
          </p:nvPr>
        </p:nvPicPr>
        <p:blipFill>
          <a:blip r:embed="rId2"/>
          <a:stretch>
            <a:fillRect/>
          </a:stretch>
        </p:blipFill>
        <p:spPr>
          <a:xfrm>
            <a:off x="838199" y="1690687"/>
            <a:ext cx="10515601" cy="3160711"/>
          </a:xfrm>
        </p:spPr>
      </p:pic>
    </p:spTree>
    <p:extLst>
      <p:ext uri="{BB962C8B-B14F-4D97-AF65-F5344CB8AC3E}">
        <p14:creationId xmlns:p14="http://schemas.microsoft.com/office/powerpoint/2010/main" val="2952230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4851399"/>
            <a:ext cx="10515601"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From the Plot We see that some orbits such as the LEO orbits appears correlated to the flight number while no such relation can be observed from GTO orbit</a:t>
            </a:r>
          </a:p>
          <a:p>
            <a:r>
              <a:rPr lang="en-US" sz="2200" dirty="0"/>
              <a:t>Some orbits have a very small number of example such as GEO, SO and ES-L1 and no insight can be observed from them.</a:t>
            </a:r>
          </a:p>
        </p:txBody>
      </p:sp>
      <p:pic>
        <p:nvPicPr>
          <p:cNvPr id="6" name="Content Placeholder 5">
            <a:extLst>
              <a:ext uri="{FF2B5EF4-FFF2-40B4-BE49-F238E27FC236}">
                <a16:creationId xmlns:a16="http://schemas.microsoft.com/office/drawing/2014/main" id="{C86BCB0E-ACAE-CFF6-F8A4-B00CD86854D3}"/>
              </a:ext>
            </a:extLst>
          </p:cNvPr>
          <p:cNvPicPr>
            <a:picLocks noGrp="1" noChangeAspect="1"/>
          </p:cNvPicPr>
          <p:nvPr>
            <p:ph sz="half" idx="1"/>
          </p:nvPr>
        </p:nvPicPr>
        <p:blipFill>
          <a:blip r:embed="rId2"/>
          <a:stretch>
            <a:fillRect/>
          </a:stretch>
        </p:blipFill>
        <p:spPr>
          <a:xfrm>
            <a:off x="838200" y="1690687"/>
            <a:ext cx="10515600" cy="3160711"/>
          </a:xfrm>
        </p:spPr>
      </p:pic>
    </p:spTree>
    <p:extLst>
      <p:ext uri="{BB962C8B-B14F-4D97-AF65-F5344CB8AC3E}">
        <p14:creationId xmlns:p14="http://schemas.microsoft.com/office/powerpoint/2010/main" val="66425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4851399"/>
            <a:ext cx="10515601"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From this Plot it can be observed that some orbits such as PO, LEO and ISS are more successful the heavier the payload is while no such relation can be observed from GTO orbit</a:t>
            </a:r>
          </a:p>
        </p:txBody>
      </p:sp>
      <p:pic>
        <p:nvPicPr>
          <p:cNvPr id="7" name="Content Placeholder 6">
            <a:extLst>
              <a:ext uri="{FF2B5EF4-FFF2-40B4-BE49-F238E27FC236}">
                <a16:creationId xmlns:a16="http://schemas.microsoft.com/office/drawing/2014/main" id="{FE9A08BB-CEAF-5FF9-2A11-E7610C0F0375}"/>
              </a:ext>
            </a:extLst>
          </p:cNvPr>
          <p:cNvPicPr>
            <a:picLocks noGrp="1" noChangeAspect="1"/>
          </p:cNvPicPr>
          <p:nvPr>
            <p:ph sz="half" idx="1"/>
          </p:nvPr>
        </p:nvPicPr>
        <p:blipFill>
          <a:blip r:embed="rId2"/>
          <a:stretch>
            <a:fillRect/>
          </a:stretch>
        </p:blipFill>
        <p:spPr>
          <a:xfrm>
            <a:off x="838200" y="1690688"/>
            <a:ext cx="10515600" cy="3160711"/>
          </a:xfrm>
        </p:spPr>
      </p:pic>
    </p:spTree>
    <p:extLst>
      <p:ext uri="{BB962C8B-B14F-4D97-AF65-F5344CB8AC3E}">
        <p14:creationId xmlns:p14="http://schemas.microsoft.com/office/powerpoint/2010/main" val="159310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Using Data Visualization</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200" y="4851399"/>
            <a:ext cx="483268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6" name="Content Placeholder 5">
            <a:extLst>
              <a:ext uri="{FF2B5EF4-FFF2-40B4-BE49-F238E27FC236}">
                <a16:creationId xmlns:a16="http://schemas.microsoft.com/office/drawing/2014/main" id="{47A58481-0797-D79C-661E-0FF3E804A9AB}"/>
              </a:ext>
            </a:extLst>
          </p:cNvPr>
          <p:cNvPicPr>
            <a:picLocks noGrp="1" noChangeAspect="1"/>
          </p:cNvPicPr>
          <p:nvPr>
            <p:ph sz="half" idx="1"/>
          </p:nvPr>
        </p:nvPicPr>
        <p:blipFill>
          <a:blip r:embed="rId2"/>
          <a:stretch>
            <a:fillRect/>
          </a:stretch>
        </p:blipFill>
        <p:spPr>
          <a:xfrm>
            <a:off x="838200" y="1690688"/>
            <a:ext cx="4832681" cy="3160711"/>
          </a:xfrm>
        </p:spPr>
      </p:pic>
      <p:pic>
        <p:nvPicPr>
          <p:cNvPr id="10" name="Picture 9">
            <a:extLst>
              <a:ext uri="{FF2B5EF4-FFF2-40B4-BE49-F238E27FC236}">
                <a16:creationId xmlns:a16="http://schemas.microsoft.com/office/drawing/2014/main" id="{75146AFC-3B58-7F88-DF58-54B1D63CE46A}"/>
              </a:ext>
            </a:extLst>
          </p:cNvPr>
          <p:cNvPicPr>
            <a:picLocks noChangeAspect="1"/>
          </p:cNvPicPr>
          <p:nvPr/>
        </p:nvPicPr>
        <p:blipFill>
          <a:blip r:embed="rId3"/>
          <a:stretch>
            <a:fillRect/>
          </a:stretch>
        </p:blipFill>
        <p:spPr>
          <a:xfrm>
            <a:off x="5670882" y="1690688"/>
            <a:ext cx="4832681" cy="3160711"/>
          </a:xfrm>
          <a:prstGeom prst="rect">
            <a:avLst/>
          </a:prstGeom>
        </p:spPr>
      </p:pic>
    </p:spTree>
    <p:extLst>
      <p:ext uri="{BB962C8B-B14F-4D97-AF65-F5344CB8AC3E}">
        <p14:creationId xmlns:p14="http://schemas.microsoft.com/office/powerpoint/2010/main" val="339876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pic>
        <p:nvPicPr>
          <p:cNvPr id="5" name="Content Placeholder 4">
            <a:extLst>
              <a:ext uri="{FF2B5EF4-FFF2-40B4-BE49-F238E27FC236}">
                <a16:creationId xmlns:a16="http://schemas.microsoft.com/office/drawing/2014/main" id="{C2BF4A84-0AC4-DDC5-6C4F-CCB6A67D8686}"/>
              </a:ext>
            </a:extLst>
          </p:cNvPr>
          <p:cNvPicPr>
            <a:picLocks noGrp="1" noChangeAspect="1"/>
          </p:cNvPicPr>
          <p:nvPr>
            <p:ph sz="half" idx="1"/>
          </p:nvPr>
        </p:nvPicPr>
        <p:blipFill>
          <a:blip r:embed="rId2"/>
          <a:stretch>
            <a:fillRect/>
          </a:stretch>
        </p:blipFill>
        <p:spPr>
          <a:xfrm>
            <a:off x="6172200" y="1962987"/>
            <a:ext cx="5181600" cy="2932026"/>
          </a:xfrm>
          <a:prstGeom prst="rect">
            <a:avLst/>
          </a:prstGeom>
        </p:spPr>
      </p:pic>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990600" y="2766218"/>
            <a:ext cx="5181600" cy="1325563"/>
          </a:xfrm>
        </p:spPr>
        <p:txBody>
          <a:bodyPr/>
          <a:lstStyle/>
          <a:p>
            <a:pPr marL="0" indent="0">
              <a:buNone/>
            </a:pPr>
            <a:r>
              <a:rPr lang="en-US" dirty="0"/>
              <a:t>The unique launch sites from the SpaceX data</a:t>
            </a:r>
          </a:p>
        </p:txBody>
      </p:sp>
    </p:spTree>
    <p:extLst>
      <p:ext uri="{BB962C8B-B14F-4D97-AF65-F5344CB8AC3E}">
        <p14:creationId xmlns:p14="http://schemas.microsoft.com/office/powerpoint/2010/main" val="54556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8200" y="1690260"/>
            <a:ext cx="10515600" cy="1325563"/>
          </a:xfrm>
        </p:spPr>
        <p:txBody>
          <a:bodyPr/>
          <a:lstStyle/>
          <a:p>
            <a:pPr marL="0" indent="0">
              <a:buNone/>
            </a:pPr>
            <a:r>
              <a:rPr lang="en-US" dirty="0"/>
              <a:t>Display 5 records where launch sites begin with `CCA`</a:t>
            </a:r>
          </a:p>
        </p:txBody>
      </p:sp>
      <p:pic>
        <p:nvPicPr>
          <p:cNvPr id="6" name="Picture 5">
            <a:extLst>
              <a:ext uri="{FF2B5EF4-FFF2-40B4-BE49-F238E27FC236}">
                <a16:creationId xmlns:a16="http://schemas.microsoft.com/office/drawing/2014/main" id="{B7189E3B-F20A-380D-8025-A6D7B4684DE2}"/>
              </a:ext>
            </a:extLst>
          </p:cNvPr>
          <p:cNvPicPr>
            <a:picLocks noChangeAspect="1"/>
          </p:cNvPicPr>
          <p:nvPr/>
        </p:nvPicPr>
        <p:blipFill>
          <a:blip r:embed="rId2"/>
          <a:stretch>
            <a:fillRect/>
          </a:stretch>
        </p:blipFill>
        <p:spPr>
          <a:xfrm>
            <a:off x="838200" y="3062499"/>
            <a:ext cx="10515600" cy="2908044"/>
          </a:xfrm>
          <a:prstGeom prst="rect">
            <a:avLst/>
          </a:prstGeom>
        </p:spPr>
      </p:pic>
    </p:spTree>
    <p:extLst>
      <p:ext uri="{BB962C8B-B14F-4D97-AF65-F5344CB8AC3E}">
        <p14:creationId xmlns:p14="http://schemas.microsoft.com/office/powerpoint/2010/main" val="297268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8200" y="1690260"/>
            <a:ext cx="10515600" cy="1325563"/>
          </a:xfrm>
        </p:spPr>
        <p:txBody>
          <a:bodyPr/>
          <a:lstStyle/>
          <a:p>
            <a:pPr marL="0" indent="0">
              <a:buNone/>
            </a:pPr>
            <a:r>
              <a:rPr lang="en-US" dirty="0"/>
              <a:t>The total payload mass carried by boosters from NASA (KG)</a:t>
            </a:r>
          </a:p>
        </p:txBody>
      </p:sp>
      <p:pic>
        <p:nvPicPr>
          <p:cNvPr id="3" name="Picture 2">
            <a:extLst>
              <a:ext uri="{FF2B5EF4-FFF2-40B4-BE49-F238E27FC236}">
                <a16:creationId xmlns:a16="http://schemas.microsoft.com/office/drawing/2014/main" id="{4CD13E49-AF6B-2537-53D5-5E77AAEAF985}"/>
              </a:ext>
            </a:extLst>
          </p:cNvPr>
          <p:cNvPicPr>
            <a:picLocks noChangeAspect="1"/>
          </p:cNvPicPr>
          <p:nvPr/>
        </p:nvPicPr>
        <p:blipFill>
          <a:blip r:embed="rId2"/>
          <a:stretch>
            <a:fillRect/>
          </a:stretch>
        </p:blipFill>
        <p:spPr>
          <a:xfrm>
            <a:off x="838200" y="3015823"/>
            <a:ext cx="10515600" cy="2703056"/>
          </a:xfrm>
          <a:prstGeom prst="rect">
            <a:avLst/>
          </a:prstGeom>
        </p:spPr>
      </p:pic>
    </p:spTree>
    <p:extLst>
      <p:ext uri="{BB962C8B-B14F-4D97-AF65-F5344CB8AC3E}">
        <p14:creationId xmlns:p14="http://schemas.microsoft.com/office/powerpoint/2010/main" val="1765198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8200" y="1690260"/>
            <a:ext cx="10515600" cy="1325563"/>
          </a:xfrm>
        </p:spPr>
        <p:txBody>
          <a:bodyPr/>
          <a:lstStyle/>
          <a:p>
            <a:pPr marL="0" indent="0">
              <a:buNone/>
            </a:pPr>
            <a:r>
              <a:rPr lang="en-US" dirty="0"/>
              <a:t>The average payload mass carried by booster version F9 v1.1 </a:t>
            </a:r>
          </a:p>
        </p:txBody>
      </p:sp>
      <p:pic>
        <p:nvPicPr>
          <p:cNvPr id="5" name="Picture 4">
            <a:extLst>
              <a:ext uri="{FF2B5EF4-FFF2-40B4-BE49-F238E27FC236}">
                <a16:creationId xmlns:a16="http://schemas.microsoft.com/office/drawing/2014/main" id="{83FFB13F-F633-DA4E-FD17-929903111FDA}"/>
              </a:ext>
            </a:extLst>
          </p:cNvPr>
          <p:cNvPicPr>
            <a:picLocks noChangeAspect="1"/>
          </p:cNvPicPr>
          <p:nvPr/>
        </p:nvPicPr>
        <p:blipFill>
          <a:blip r:embed="rId2"/>
          <a:stretch>
            <a:fillRect/>
          </a:stretch>
        </p:blipFill>
        <p:spPr>
          <a:xfrm>
            <a:off x="838200" y="3015823"/>
            <a:ext cx="10515600" cy="2151917"/>
          </a:xfrm>
          <a:prstGeom prst="rect">
            <a:avLst/>
          </a:prstGeom>
        </p:spPr>
      </p:pic>
    </p:spTree>
    <p:extLst>
      <p:ext uri="{BB962C8B-B14F-4D97-AF65-F5344CB8AC3E}">
        <p14:creationId xmlns:p14="http://schemas.microsoft.com/office/powerpoint/2010/main" val="397227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8200" y="1690260"/>
            <a:ext cx="10515600" cy="1325563"/>
          </a:xfrm>
        </p:spPr>
        <p:txBody>
          <a:bodyPr/>
          <a:lstStyle/>
          <a:p>
            <a:pPr marL="0" indent="0">
              <a:buNone/>
            </a:pPr>
            <a:r>
              <a:rPr lang="en-US" dirty="0"/>
              <a:t>The date of the first successful landing outcome on ground pad</a:t>
            </a:r>
          </a:p>
        </p:txBody>
      </p:sp>
      <p:pic>
        <p:nvPicPr>
          <p:cNvPr id="3" name="Picture 2">
            <a:extLst>
              <a:ext uri="{FF2B5EF4-FFF2-40B4-BE49-F238E27FC236}">
                <a16:creationId xmlns:a16="http://schemas.microsoft.com/office/drawing/2014/main" id="{BB1CB2BD-0705-E1E6-38EB-40BF0468AE1D}"/>
              </a:ext>
            </a:extLst>
          </p:cNvPr>
          <p:cNvPicPr>
            <a:picLocks noChangeAspect="1"/>
          </p:cNvPicPr>
          <p:nvPr/>
        </p:nvPicPr>
        <p:blipFill>
          <a:blip r:embed="rId2"/>
          <a:stretch>
            <a:fillRect/>
          </a:stretch>
        </p:blipFill>
        <p:spPr>
          <a:xfrm>
            <a:off x="838200" y="3015823"/>
            <a:ext cx="10515600" cy="2151917"/>
          </a:xfrm>
          <a:prstGeom prst="rect">
            <a:avLst/>
          </a:prstGeom>
        </p:spPr>
      </p:pic>
    </p:spTree>
    <p:extLst>
      <p:ext uri="{BB962C8B-B14F-4D97-AF65-F5344CB8AC3E}">
        <p14:creationId xmlns:p14="http://schemas.microsoft.com/office/powerpoint/2010/main" val="395716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990600" y="2567140"/>
            <a:ext cx="5181600" cy="1723720"/>
          </a:xfrm>
        </p:spPr>
        <p:txBody>
          <a:bodyPr>
            <a:normAutofit/>
          </a:bodyPr>
          <a:lstStyle/>
          <a:p>
            <a:pPr marL="0" indent="0">
              <a:buNone/>
            </a:pPr>
            <a:r>
              <a:rPr lang="en-US" dirty="0"/>
              <a:t>Successful landing with payload mass greater than 4000 but less than 6000 based on booster version</a:t>
            </a:r>
          </a:p>
        </p:txBody>
      </p:sp>
      <p:pic>
        <p:nvPicPr>
          <p:cNvPr id="7" name="Picture 6">
            <a:extLst>
              <a:ext uri="{FF2B5EF4-FFF2-40B4-BE49-F238E27FC236}">
                <a16:creationId xmlns:a16="http://schemas.microsoft.com/office/drawing/2014/main" id="{3614870F-4F91-9863-698F-8DAE7BE4CD5C}"/>
              </a:ext>
            </a:extLst>
          </p:cNvPr>
          <p:cNvPicPr>
            <a:picLocks noChangeAspect="1"/>
          </p:cNvPicPr>
          <p:nvPr/>
        </p:nvPicPr>
        <p:blipFill>
          <a:blip r:embed="rId2"/>
          <a:stretch>
            <a:fillRect/>
          </a:stretch>
        </p:blipFill>
        <p:spPr>
          <a:xfrm>
            <a:off x="6096000" y="1690688"/>
            <a:ext cx="5257800" cy="3476625"/>
          </a:xfrm>
          <a:prstGeom prst="rect">
            <a:avLst/>
          </a:prstGeom>
        </p:spPr>
      </p:pic>
    </p:spTree>
    <p:extLst>
      <p:ext uri="{BB962C8B-B14F-4D97-AF65-F5344CB8AC3E}">
        <p14:creationId xmlns:p14="http://schemas.microsoft.com/office/powerpoint/2010/main" val="3228270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990600" y="3049068"/>
            <a:ext cx="4252598" cy="1723720"/>
          </a:xfrm>
        </p:spPr>
        <p:txBody>
          <a:bodyPr>
            <a:normAutofit/>
          </a:bodyPr>
          <a:lstStyle/>
          <a:p>
            <a:pPr marL="0" indent="0">
              <a:buNone/>
            </a:pPr>
            <a:r>
              <a:rPr lang="en-US" dirty="0"/>
              <a:t>The boosters that have carried the maximum payload mass</a:t>
            </a:r>
          </a:p>
        </p:txBody>
      </p:sp>
      <p:pic>
        <p:nvPicPr>
          <p:cNvPr id="5" name="Picture 4">
            <a:extLst>
              <a:ext uri="{FF2B5EF4-FFF2-40B4-BE49-F238E27FC236}">
                <a16:creationId xmlns:a16="http://schemas.microsoft.com/office/drawing/2014/main" id="{AC355919-3317-864B-B146-AC0213A7F4FF}"/>
              </a:ext>
            </a:extLst>
          </p:cNvPr>
          <p:cNvPicPr>
            <a:picLocks noChangeAspect="1"/>
          </p:cNvPicPr>
          <p:nvPr/>
        </p:nvPicPr>
        <p:blipFill>
          <a:blip r:embed="rId2"/>
          <a:stretch>
            <a:fillRect/>
          </a:stretch>
        </p:blipFill>
        <p:spPr>
          <a:xfrm>
            <a:off x="5243198" y="1690687"/>
            <a:ext cx="6157494" cy="4440482"/>
          </a:xfrm>
          <a:prstGeom prst="rect">
            <a:avLst/>
          </a:prstGeom>
        </p:spPr>
      </p:pic>
    </p:spTree>
    <p:extLst>
      <p:ext uri="{BB962C8B-B14F-4D97-AF65-F5344CB8AC3E}">
        <p14:creationId xmlns:p14="http://schemas.microsoft.com/office/powerpoint/2010/main" val="359756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838200" y="1690260"/>
            <a:ext cx="10515600" cy="1243349"/>
          </a:xfrm>
        </p:spPr>
        <p:txBody>
          <a:bodyPr/>
          <a:lstStyle/>
          <a:p>
            <a:pPr marL="0" indent="0">
              <a:buNone/>
            </a:pPr>
            <a:r>
              <a:rPr lang="en-US" dirty="0"/>
              <a:t>Failed landing outcomes in drone ship, their booster version and launch site names for year 2015</a:t>
            </a:r>
          </a:p>
        </p:txBody>
      </p:sp>
      <p:pic>
        <p:nvPicPr>
          <p:cNvPr id="5" name="Picture 4">
            <a:extLst>
              <a:ext uri="{FF2B5EF4-FFF2-40B4-BE49-F238E27FC236}">
                <a16:creationId xmlns:a16="http://schemas.microsoft.com/office/drawing/2014/main" id="{EC1E213E-E718-5C0B-C86D-D93A5655C00B}"/>
              </a:ext>
            </a:extLst>
          </p:cNvPr>
          <p:cNvPicPr>
            <a:picLocks noChangeAspect="1"/>
          </p:cNvPicPr>
          <p:nvPr/>
        </p:nvPicPr>
        <p:blipFill>
          <a:blip r:embed="rId2"/>
          <a:stretch>
            <a:fillRect/>
          </a:stretch>
        </p:blipFill>
        <p:spPr>
          <a:xfrm>
            <a:off x="838200" y="2933609"/>
            <a:ext cx="10515599" cy="2234132"/>
          </a:xfrm>
          <a:prstGeom prst="rect">
            <a:avLst/>
          </a:prstGeom>
        </p:spPr>
      </p:pic>
    </p:spTree>
    <p:extLst>
      <p:ext uri="{BB962C8B-B14F-4D97-AF65-F5344CB8AC3E}">
        <p14:creationId xmlns:p14="http://schemas.microsoft.com/office/powerpoint/2010/main" val="2444761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EDA Using SQL</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990600" y="3049068"/>
            <a:ext cx="4252598" cy="1723720"/>
          </a:xfrm>
        </p:spPr>
        <p:txBody>
          <a:bodyPr>
            <a:normAutofit/>
          </a:bodyPr>
          <a:lstStyle/>
          <a:p>
            <a:pPr marL="0" indent="0">
              <a:buNone/>
            </a:pPr>
            <a:r>
              <a:rPr lang="en-US" dirty="0"/>
              <a:t>The landing outcomes count between 2010-06-04 and 2010-03-20</a:t>
            </a:r>
          </a:p>
        </p:txBody>
      </p:sp>
      <p:pic>
        <p:nvPicPr>
          <p:cNvPr id="3" name="Picture 2">
            <a:extLst>
              <a:ext uri="{FF2B5EF4-FFF2-40B4-BE49-F238E27FC236}">
                <a16:creationId xmlns:a16="http://schemas.microsoft.com/office/drawing/2014/main" id="{C23129E6-2200-F96B-B1FC-61137BE412AA}"/>
              </a:ext>
            </a:extLst>
          </p:cNvPr>
          <p:cNvPicPr>
            <a:picLocks noChangeAspect="1"/>
          </p:cNvPicPr>
          <p:nvPr/>
        </p:nvPicPr>
        <p:blipFill>
          <a:blip r:embed="rId2"/>
          <a:stretch>
            <a:fillRect/>
          </a:stretch>
        </p:blipFill>
        <p:spPr>
          <a:xfrm>
            <a:off x="5243198" y="1690688"/>
            <a:ext cx="6110602" cy="4291956"/>
          </a:xfrm>
          <a:prstGeom prst="rect">
            <a:avLst/>
          </a:prstGeom>
        </p:spPr>
      </p:pic>
    </p:spTree>
    <p:extLst>
      <p:ext uri="{BB962C8B-B14F-4D97-AF65-F5344CB8AC3E}">
        <p14:creationId xmlns:p14="http://schemas.microsoft.com/office/powerpoint/2010/main" val="616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Folium Maps</a:t>
            </a:r>
          </a:p>
        </p:txBody>
      </p:sp>
      <p:pic>
        <p:nvPicPr>
          <p:cNvPr id="8" name="Picture 7">
            <a:extLst>
              <a:ext uri="{FF2B5EF4-FFF2-40B4-BE49-F238E27FC236}">
                <a16:creationId xmlns:a16="http://schemas.microsoft.com/office/drawing/2014/main" id="{0695344C-C199-72D6-CBA6-677C841F1520}"/>
              </a:ext>
            </a:extLst>
          </p:cNvPr>
          <p:cNvPicPr>
            <a:picLocks noChangeAspect="1"/>
          </p:cNvPicPr>
          <p:nvPr/>
        </p:nvPicPr>
        <p:blipFill>
          <a:blip r:embed="rId2"/>
          <a:stretch>
            <a:fillRect/>
          </a:stretch>
        </p:blipFill>
        <p:spPr>
          <a:xfrm>
            <a:off x="838200" y="1677682"/>
            <a:ext cx="10515600" cy="3502635"/>
          </a:xfrm>
          <a:prstGeom prst="rect">
            <a:avLst/>
          </a:prstGeom>
        </p:spPr>
      </p:pic>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The SpaceX launch sites along the coasts of the USA in Florida and California</a:t>
            </a:r>
          </a:p>
        </p:txBody>
      </p:sp>
    </p:spTree>
    <p:extLst>
      <p:ext uri="{BB962C8B-B14F-4D97-AF65-F5344CB8AC3E}">
        <p14:creationId xmlns:p14="http://schemas.microsoft.com/office/powerpoint/2010/main" val="256768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Folium Maps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SpaceX launch sites CCAFS LC-40 and CCAFS SLC-40 on map</a:t>
            </a:r>
          </a:p>
          <a:p>
            <a:r>
              <a:rPr lang="en-US" dirty="0"/>
              <a:t>The green markers represent successful launches</a:t>
            </a:r>
          </a:p>
        </p:txBody>
      </p:sp>
      <p:pic>
        <p:nvPicPr>
          <p:cNvPr id="4" name="Picture 3">
            <a:extLst>
              <a:ext uri="{FF2B5EF4-FFF2-40B4-BE49-F238E27FC236}">
                <a16:creationId xmlns:a16="http://schemas.microsoft.com/office/drawing/2014/main" id="{9AAD0536-0848-6DEF-E44B-1D1C2C368658}"/>
              </a:ext>
            </a:extLst>
          </p:cNvPr>
          <p:cNvPicPr>
            <a:picLocks noChangeAspect="1"/>
          </p:cNvPicPr>
          <p:nvPr/>
        </p:nvPicPr>
        <p:blipFill>
          <a:blip r:embed="rId2"/>
          <a:stretch>
            <a:fillRect/>
          </a:stretch>
        </p:blipFill>
        <p:spPr>
          <a:xfrm>
            <a:off x="838201" y="1690688"/>
            <a:ext cx="4974514" cy="3489629"/>
          </a:xfrm>
          <a:prstGeom prst="rect">
            <a:avLst/>
          </a:prstGeom>
        </p:spPr>
      </p:pic>
      <p:pic>
        <p:nvPicPr>
          <p:cNvPr id="6" name="Picture 5">
            <a:extLst>
              <a:ext uri="{FF2B5EF4-FFF2-40B4-BE49-F238E27FC236}">
                <a16:creationId xmlns:a16="http://schemas.microsoft.com/office/drawing/2014/main" id="{00B5F9C2-69A5-2CF0-32CA-B650EE6035E2}"/>
              </a:ext>
            </a:extLst>
          </p:cNvPr>
          <p:cNvPicPr>
            <a:picLocks noChangeAspect="1"/>
          </p:cNvPicPr>
          <p:nvPr/>
        </p:nvPicPr>
        <p:blipFill>
          <a:blip r:embed="rId3"/>
          <a:stretch>
            <a:fillRect/>
          </a:stretch>
        </p:blipFill>
        <p:spPr>
          <a:xfrm>
            <a:off x="6379285" y="1690689"/>
            <a:ext cx="4974514" cy="3476624"/>
          </a:xfrm>
          <a:prstGeom prst="rect">
            <a:avLst/>
          </a:prstGeom>
        </p:spPr>
      </p:pic>
    </p:spTree>
    <p:extLst>
      <p:ext uri="{BB962C8B-B14F-4D97-AF65-F5344CB8AC3E}">
        <p14:creationId xmlns:p14="http://schemas.microsoft.com/office/powerpoint/2010/main" val="3151354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Folium Maps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SpaceX launch sites KSC LC-39A and VAFB SLC-4E on map</a:t>
            </a:r>
          </a:p>
          <a:p>
            <a:r>
              <a:rPr lang="en-US" dirty="0"/>
              <a:t>The green markers represent successful launches</a:t>
            </a:r>
          </a:p>
        </p:txBody>
      </p:sp>
      <p:pic>
        <p:nvPicPr>
          <p:cNvPr id="5" name="Picture 4">
            <a:extLst>
              <a:ext uri="{FF2B5EF4-FFF2-40B4-BE49-F238E27FC236}">
                <a16:creationId xmlns:a16="http://schemas.microsoft.com/office/drawing/2014/main" id="{84C0385E-3D3B-3794-A13E-3B493F224C52}"/>
              </a:ext>
            </a:extLst>
          </p:cNvPr>
          <p:cNvPicPr>
            <a:picLocks noChangeAspect="1"/>
          </p:cNvPicPr>
          <p:nvPr/>
        </p:nvPicPr>
        <p:blipFill>
          <a:blip r:embed="rId2"/>
          <a:stretch>
            <a:fillRect/>
          </a:stretch>
        </p:blipFill>
        <p:spPr>
          <a:xfrm>
            <a:off x="838201" y="1703692"/>
            <a:ext cx="4974516" cy="3476625"/>
          </a:xfrm>
          <a:prstGeom prst="rect">
            <a:avLst/>
          </a:prstGeom>
        </p:spPr>
      </p:pic>
      <p:pic>
        <p:nvPicPr>
          <p:cNvPr id="8" name="Picture 7">
            <a:extLst>
              <a:ext uri="{FF2B5EF4-FFF2-40B4-BE49-F238E27FC236}">
                <a16:creationId xmlns:a16="http://schemas.microsoft.com/office/drawing/2014/main" id="{78CC33B0-2793-E088-A08A-281DBBA3EC97}"/>
              </a:ext>
            </a:extLst>
          </p:cNvPr>
          <p:cNvPicPr>
            <a:picLocks noChangeAspect="1"/>
          </p:cNvPicPr>
          <p:nvPr/>
        </p:nvPicPr>
        <p:blipFill>
          <a:blip r:embed="rId3"/>
          <a:stretch>
            <a:fillRect/>
          </a:stretch>
        </p:blipFill>
        <p:spPr>
          <a:xfrm>
            <a:off x="6379285" y="1690687"/>
            <a:ext cx="4974515" cy="3489629"/>
          </a:xfrm>
          <a:prstGeom prst="rect">
            <a:avLst/>
          </a:prstGeom>
        </p:spPr>
      </p:pic>
    </p:spTree>
    <p:extLst>
      <p:ext uri="{BB962C8B-B14F-4D97-AF65-F5344CB8AC3E}">
        <p14:creationId xmlns:p14="http://schemas.microsoft.com/office/powerpoint/2010/main" val="3993729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r>
              <a:rPr lang="en-US" sz="2200" dirty="0"/>
              <a:t>Data Collection with API &amp; Web Scraping</a:t>
            </a:r>
          </a:p>
          <a:p>
            <a:r>
              <a:rPr lang="en-US" sz="2200" dirty="0"/>
              <a:t>Data Wrangling</a:t>
            </a:r>
          </a:p>
          <a:p>
            <a:r>
              <a:rPr lang="en-US" sz="2200" dirty="0"/>
              <a:t>EDA</a:t>
            </a:r>
          </a:p>
          <a:p>
            <a:pPr lvl="1"/>
            <a:r>
              <a:rPr lang="en-US" sz="1800" dirty="0"/>
              <a:t>EDA with SQL</a:t>
            </a:r>
          </a:p>
          <a:p>
            <a:pPr lvl="1"/>
            <a:r>
              <a:rPr lang="en-US" sz="1800" dirty="0"/>
              <a:t>EDA with Python/Data Visualization</a:t>
            </a:r>
          </a:p>
          <a:p>
            <a:pPr lvl="1"/>
            <a:r>
              <a:rPr lang="en-US" sz="1800" dirty="0"/>
              <a:t>Interactive Visual Analytics with Folium &amp; Dash</a:t>
            </a:r>
          </a:p>
          <a:p>
            <a:r>
              <a:rPr lang="en-US" sz="2200" dirty="0"/>
              <a:t>ML Predictive analysis</a:t>
            </a:r>
          </a:p>
          <a:p>
            <a:r>
              <a:rPr lang="en-US" sz="2200" dirty="0"/>
              <a:t>EDA Results</a:t>
            </a:r>
          </a:p>
          <a:p>
            <a:r>
              <a:rPr lang="en-US" sz="2200" dirty="0"/>
              <a:t>ML Results</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Dashboard</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This pie chart indicates the success rate of launches by launch site</a:t>
            </a:r>
          </a:p>
          <a:p>
            <a:r>
              <a:rPr lang="en-US" dirty="0"/>
              <a:t>It can be seen that the KSC LC-39A has the highest success rate</a:t>
            </a:r>
          </a:p>
        </p:txBody>
      </p:sp>
      <p:pic>
        <p:nvPicPr>
          <p:cNvPr id="4" name="Picture 3">
            <a:extLst>
              <a:ext uri="{FF2B5EF4-FFF2-40B4-BE49-F238E27FC236}">
                <a16:creationId xmlns:a16="http://schemas.microsoft.com/office/drawing/2014/main" id="{83CCBC93-D782-AF86-DC59-2947EC75C19B}"/>
              </a:ext>
            </a:extLst>
          </p:cNvPr>
          <p:cNvPicPr>
            <a:picLocks noChangeAspect="1"/>
          </p:cNvPicPr>
          <p:nvPr/>
        </p:nvPicPr>
        <p:blipFill>
          <a:blip r:embed="rId2"/>
          <a:stretch>
            <a:fillRect/>
          </a:stretch>
        </p:blipFill>
        <p:spPr>
          <a:xfrm>
            <a:off x="838200" y="1474460"/>
            <a:ext cx="10515600" cy="3705857"/>
          </a:xfrm>
          <a:prstGeom prst="rect">
            <a:avLst/>
          </a:prstGeom>
        </p:spPr>
      </p:pic>
    </p:spTree>
    <p:extLst>
      <p:ext uri="{BB962C8B-B14F-4D97-AF65-F5344CB8AC3E}">
        <p14:creationId xmlns:p14="http://schemas.microsoft.com/office/powerpoint/2010/main" val="3214896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Dashboard</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This pie chart indicates the success rate of launches in KSC LC-39A</a:t>
            </a:r>
          </a:p>
        </p:txBody>
      </p:sp>
      <p:pic>
        <p:nvPicPr>
          <p:cNvPr id="5" name="Picture 4">
            <a:extLst>
              <a:ext uri="{FF2B5EF4-FFF2-40B4-BE49-F238E27FC236}">
                <a16:creationId xmlns:a16="http://schemas.microsoft.com/office/drawing/2014/main" id="{7CCBB405-F407-FD89-0C83-526F50763DFD}"/>
              </a:ext>
            </a:extLst>
          </p:cNvPr>
          <p:cNvPicPr>
            <a:picLocks noChangeAspect="1"/>
          </p:cNvPicPr>
          <p:nvPr/>
        </p:nvPicPr>
        <p:blipFill>
          <a:blip r:embed="rId2"/>
          <a:stretch>
            <a:fillRect/>
          </a:stretch>
        </p:blipFill>
        <p:spPr>
          <a:xfrm>
            <a:off x="838200" y="1690688"/>
            <a:ext cx="10515600" cy="3489629"/>
          </a:xfrm>
          <a:prstGeom prst="rect">
            <a:avLst/>
          </a:prstGeom>
        </p:spPr>
      </p:pic>
    </p:spTree>
    <p:extLst>
      <p:ext uri="{BB962C8B-B14F-4D97-AF65-F5344CB8AC3E}">
        <p14:creationId xmlns:p14="http://schemas.microsoft.com/office/powerpoint/2010/main" val="193117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Interactive Analytics Using Dashboard</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5180317"/>
            <a:ext cx="10515600" cy="10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Scatter plot of Payload vs Launch Outcome for all sites</a:t>
            </a:r>
          </a:p>
          <a:p>
            <a:r>
              <a:rPr lang="en-US" dirty="0"/>
              <a:t>It can be observed that higher payload mass has lower success rate</a:t>
            </a:r>
          </a:p>
        </p:txBody>
      </p:sp>
      <p:pic>
        <p:nvPicPr>
          <p:cNvPr id="4" name="Picture 3">
            <a:extLst>
              <a:ext uri="{FF2B5EF4-FFF2-40B4-BE49-F238E27FC236}">
                <a16:creationId xmlns:a16="http://schemas.microsoft.com/office/drawing/2014/main" id="{5F9EB5DB-FF3F-B10D-93C1-1E728EDCFEB3}"/>
              </a:ext>
            </a:extLst>
          </p:cNvPr>
          <p:cNvPicPr>
            <a:picLocks noChangeAspect="1"/>
          </p:cNvPicPr>
          <p:nvPr/>
        </p:nvPicPr>
        <p:blipFill>
          <a:blip r:embed="rId2"/>
          <a:stretch>
            <a:fillRect/>
          </a:stretch>
        </p:blipFill>
        <p:spPr>
          <a:xfrm>
            <a:off x="838200" y="1690687"/>
            <a:ext cx="10515600" cy="3489629"/>
          </a:xfrm>
          <a:prstGeom prst="rect">
            <a:avLst/>
          </a:prstGeom>
        </p:spPr>
      </p:pic>
    </p:spTree>
    <p:extLst>
      <p:ext uri="{BB962C8B-B14F-4D97-AF65-F5344CB8AC3E}">
        <p14:creationId xmlns:p14="http://schemas.microsoft.com/office/powerpoint/2010/main" val="393253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Predictive Analysis Results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1686449"/>
            <a:ext cx="10515600" cy="647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Logistic regression Results</a:t>
            </a:r>
          </a:p>
        </p:txBody>
      </p:sp>
      <p:pic>
        <p:nvPicPr>
          <p:cNvPr id="7" name="Picture 6">
            <a:extLst>
              <a:ext uri="{FF2B5EF4-FFF2-40B4-BE49-F238E27FC236}">
                <a16:creationId xmlns:a16="http://schemas.microsoft.com/office/drawing/2014/main" id="{591C8BFE-2E26-FC27-94E2-98D69F687D3C}"/>
              </a:ext>
            </a:extLst>
          </p:cNvPr>
          <p:cNvPicPr>
            <a:picLocks noChangeAspect="1"/>
          </p:cNvPicPr>
          <p:nvPr/>
        </p:nvPicPr>
        <p:blipFill>
          <a:blip r:embed="rId2"/>
          <a:stretch>
            <a:fillRect/>
          </a:stretch>
        </p:blipFill>
        <p:spPr>
          <a:xfrm>
            <a:off x="838200" y="2334409"/>
            <a:ext cx="6867016" cy="3668395"/>
          </a:xfrm>
          <a:prstGeom prst="rect">
            <a:avLst/>
          </a:prstGeom>
        </p:spPr>
      </p:pic>
      <p:pic>
        <p:nvPicPr>
          <p:cNvPr id="9" name="Picture 8">
            <a:extLst>
              <a:ext uri="{FF2B5EF4-FFF2-40B4-BE49-F238E27FC236}">
                <a16:creationId xmlns:a16="http://schemas.microsoft.com/office/drawing/2014/main" id="{56E55E4A-8A3C-607F-8307-66BCB5E25729}"/>
              </a:ext>
            </a:extLst>
          </p:cNvPr>
          <p:cNvPicPr>
            <a:picLocks noChangeAspect="1"/>
          </p:cNvPicPr>
          <p:nvPr/>
        </p:nvPicPr>
        <p:blipFill>
          <a:blip r:embed="rId3"/>
          <a:stretch>
            <a:fillRect/>
          </a:stretch>
        </p:blipFill>
        <p:spPr>
          <a:xfrm>
            <a:off x="7705216" y="2825394"/>
            <a:ext cx="3648584" cy="2686425"/>
          </a:xfrm>
          <a:prstGeom prst="rect">
            <a:avLst/>
          </a:prstGeom>
        </p:spPr>
      </p:pic>
    </p:spTree>
    <p:extLst>
      <p:ext uri="{BB962C8B-B14F-4D97-AF65-F5344CB8AC3E}">
        <p14:creationId xmlns:p14="http://schemas.microsoft.com/office/powerpoint/2010/main" val="95471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Predictive Analysis Results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1686449"/>
            <a:ext cx="10515600" cy="647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SVM Results</a:t>
            </a:r>
          </a:p>
        </p:txBody>
      </p:sp>
      <p:pic>
        <p:nvPicPr>
          <p:cNvPr id="9" name="Picture 8">
            <a:extLst>
              <a:ext uri="{FF2B5EF4-FFF2-40B4-BE49-F238E27FC236}">
                <a16:creationId xmlns:a16="http://schemas.microsoft.com/office/drawing/2014/main" id="{56E55E4A-8A3C-607F-8307-66BCB5E25729}"/>
              </a:ext>
            </a:extLst>
          </p:cNvPr>
          <p:cNvPicPr>
            <a:picLocks noChangeAspect="1"/>
          </p:cNvPicPr>
          <p:nvPr/>
        </p:nvPicPr>
        <p:blipFill>
          <a:blip r:embed="rId2"/>
          <a:stretch>
            <a:fillRect/>
          </a:stretch>
        </p:blipFill>
        <p:spPr>
          <a:xfrm>
            <a:off x="7705216" y="2803858"/>
            <a:ext cx="3648584" cy="2686425"/>
          </a:xfrm>
          <a:prstGeom prst="rect">
            <a:avLst/>
          </a:prstGeom>
        </p:spPr>
      </p:pic>
      <p:pic>
        <p:nvPicPr>
          <p:cNvPr id="4" name="Picture 3">
            <a:extLst>
              <a:ext uri="{FF2B5EF4-FFF2-40B4-BE49-F238E27FC236}">
                <a16:creationId xmlns:a16="http://schemas.microsoft.com/office/drawing/2014/main" id="{968F287D-11FF-1FAB-C43F-2AFC85EA87BC}"/>
              </a:ext>
            </a:extLst>
          </p:cNvPr>
          <p:cNvPicPr>
            <a:picLocks noChangeAspect="1"/>
          </p:cNvPicPr>
          <p:nvPr/>
        </p:nvPicPr>
        <p:blipFill>
          <a:blip r:embed="rId3"/>
          <a:stretch>
            <a:fillRect/>
          </a:stretch>
        </p:blipFill>
        <p:spPr>
          <a:xfrm>
            <a:off x="838200" y="2334408"/>
            <a:ext cx="6867016" cy="3625327"/>
          </a:xfrm>
          <a:prstGeom prst="rect">
            <a:avLst/>
          </a:prstGeom>
        </p:spPr>
      </p:pic>
    </p:spTree>
    <p:extLst>
      <p:ext uri="{BB962C8B-B14F-4D97-AF65-F5344CB8AC3E}">
        <p14:creationId xmlns:p14="http://schemas.microsoft.com/office/powerpoint/2010/main" val="1740709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Predictive Analysis Results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1686449"/>
            <a:ext cx="10515600" cy="647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Decision Tree Results</a:t>
            </a:r>
          </a:p>
        </p:txBody>
      </p:sp>
      <p:pic>
        <p:nvPicPr>
          <p:cNvPr id="5" name="Picture 4">
            <a:extLst>
              <a:ext uri="{FF2B5EF4-FFF2-40B4-BE49-F238E27FC236}">
                <a16:creationId xmlns:a16="http://schemas.microsoft.com/office/drawing/2014/main" id="{D12FA95A-605C-679C-C064-431CCFDDA7E8}"/>
              </a:ext>
            </a:extLst>
          </p:cNvPr>
          <p:cNvPicPr>
            <a:picLocks noChangeAspect="1"/>
          </p:cNvPicPr>
          <p:nvPr/>
        </p:nvPicPr>
        <p:blipFill>
          <a:blip r:embed="rId2"/>
          <a:stretch>
            <a:fillRect/>
          </a:stretch>
        </p:blipFill>
        <p:spPr>
          <a:xfrm>
            <a:off x="838200" y="2334409"/>
            <a:ext cx="6736273" cy="3474720"/>
          </a:xfrm>
          <a:prstGeom prst="rect">
            <a:avLst/>
          </a:prstGeom>
        </p:spPr>
      </p:pic>
      <p:pic>
        <p:nvPicPr>
          <p:cNvPr id="7" name="Picture 6">
            <a:extLst>
              <a:ext uri="{FF2B5EF4-FFF2-40B4-BE49-F238E27FC236}">
                <a16:creationId xmlns:a16="http://schemas.microsoft.com/office/drawing/2014/main" id="{AE8FF191-AE3A-6913-7223-132367324ACA}"/>
              </a:ext>
            </a:extLst>
          </p:cNvPr>
          <p:cNvPicPr>
            <a:picLocks noChangeAspect="1"/>
          </p:cNvPicPr>
          <p:nvPr/>
        </p:nvPicPr>
        <p:blipFill>
          <a:blip r:embed="rId3"/>
          <a:stretch>
            <a:fillRect/>
          </a:stretch>
        </p:blipFill>
        <p:spPr>
          <a:xfrm>
            <a:off x="7619479" y="2695214"/>
            <a:ext cx="3734321" cy="2753109"/>
          </a:xfrm>
          <a:prstGeom prst="rect">
            <a:avLst/>
          </a:prstGeom>
        </p:spPr>
      </p:pic>
    </p:spTree>
    <p:extLst>
      <p:ext uri="{BB962C8B-B14F-4D97-AF65-F5344CB8AC3E}">
        <p14:creationId xmlns:p14="http://schemas.microsoft.com/office/powerpoint/2010/main" val="581013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Predictive Analysis Results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1686449"/>
            <a:ext cx="10515600" cy="647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KNN Results</a:t>
            </a:r>
          </a:p>
        </p:txBody>
      </p:sp>
      <p:pic>
        <p:nvPicPr>
          <p:cNvPr id="4" name="Picture 3">
            <a:extLst>
              <a:ext uri="{FF2B5EF4-FFF2-40B4-BE49-F238E27FC236}">
                <a16:creationId xmlns:a16="http://schemas.microsoft.com/office/drawing/2014/main" id="{747792D5-523A-3915-5623-34D12FF0D06B}"/>
              </a:ext>
            </a:extLst>
          </p:cNvPr>
          <p:cNvPicPr>
            <a:picLocks noChangeAspect="1"/>
          </p:cNvPicPr>
          <p:nvPr/>
        </p:nvPicPr>
        <p:blipFill>
          <a:blip r:embed="rId2"/>
          <a:stretch>
            <a:fillRect/>
          </a:stretch>
        </p:blipFill>
        <p:spPr>
          <a:xfrm>
            <a:off x="838200" y="2372063"/>
            <a:ext cx="6781279" cy="3835099"/>
          </a:xfrm>
          <a:prstGeom prst="rect">
            <a:avLst/>
          </a:prstGeom>
        </p:spPr>
      </p:pic>
      <p:pic>
        <p:nvPicPr>
          <p:cNvPr id="6" name="Picture 5">
            <a:extLst>
              <a:ext uri="{FF2B5EF4-FFF2-40B4-BE49-F238E27FC236}">
                <a16:creationId xmlns:a16="http://schemas.microsoft.com/office/drawing/2014/main" id="{8DE7C9B8-96DB-AFED-7806-7E081FE66EC0}"/>
              </a:ext>
            </a:extLst>
          </p:cNvPr>
          <p:cNvPicPr>
            <a:picLocks noChangeAspect="1"/>
          </p:cNvPicPr>
          <p:nvPr/>
        </p:nvPicPr>
        <p:blipFill>
          <a:blip r:embed="rId3"/>
          <a:stretch>
            <a:fillRect/>
          </a:stretch>
        </p:blipFill>
        <p:spPr>
          <a:xfrm>
            <a:off x="7619479" y="2945327"/>
            <a:ext cx="3651821" cy="2688569"/>
          </a:xfrm>
          <a:prstGeom prst="rect">
            <a:avLst/>
          </a:prstGeom>
        </p:spPr>
      </p:pic>
    </p:spTree>
    <p:extLst>
      <p:ext uri="{BB962C8B-B14F-4D97-AF65-F5344CB8AC3E}">
        <p14:creationId xmlns:p14="http://schemas.microsoft.com/office/powerpoint/2010/main" val="849372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Predictive Analysis Results</a:t>
            </a:r>
          </a:p>
        </p:txBody>
      </p:sp>
      <p:sp>
        <p:nvSpPr>
          <p:cNvPr id="11" name="Content Placeholder 3">
            <a:extLst>
              <a:ext uri="{FF2B5EF4-FFF2-40B4-BE49-F238E27FC236}">
                <a16:creationId xmlns:a16="http://schemas.microsoft.com/office/drawing/2014/main" id="{B167FDCF-8205-0CF7-88DC-81E5543E7409}"/>
              </a:ext>
            </a:extLst>
          </p:cNvPr>
          <p:cNvSpPr txBox="1">
            <a:spLocks/>
          </p:cNvSpPr>
          <p:nvPr/>
        </p:nvSpPr>
        <p:spPr>
          <a:xfrm>
            <a:off x="838200" y="1686449"/>
            <a:ext cx="6781279" cy="34665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model with the best performance so far is the Decision Tree Model</a:t>
            </a:r>
          </a:p>
          <a:p>
            <a:r>
              <a:rPr lang="en-US" dirty="0"/>
              <a:t>It has the score of 0.889 which is the highest so far in the training set</a:t>
            </a:r>
          </a:p>
          <a:p>
            <a:r>
              <a:rPr lang="en-US" dirty="0"/>
              <a:t>The test set score is not significantly different from other models at 0.8333</a:t>
            </a:r>
          </a:p>
          <a:p>
            <a:r>
              <a:rPr lang="en-US" dirty="0"/>
              <a:t>It can be observed from the confusion matrix that this model is more balanced while other models have a problem with False-positive</a:t>
            </a:r>
          </a:p>
          <a:p>
            <a:r>
              <a:rPr lang="en-US" dirty="0"/>
              <a:t>The optimal parameters are</a:t>
            </a:r>
          </a:p>
        </p:txBody>
      </p:sp>
      <p:pic>
        <p:nvPicPr>
          <p:cNvPr id="7" name="Picture 6">
            <a:extLst>
              <a:ext uri="{FF2B5EF4-FFF2-40B4-BE49-F238E27FC236}">
                <a16:creationId xmlns:a16="http://schemas.microsoft.com/office/drawing/2014/main" id="{AE8FF191-AE3A-6913-7223-132367324ACA}"/>
              </a:ext>
            </a:extLst>
          </p:cNvPr>
          <p:cNvPicPr>
            <a:picLocks noChangeAspect="1"/>
          </p:cNvPicPr>
          <p:nvPr/>
        </p:nvPicPr>
        <p:blipFill>
          <a:blip r:embed="rId2"/>
          <a:stretch>
            <a:fillRect/>
          </a:stretch>
        </p:blipFill>
        <p:spPr>
          <a:xfrm>
            <a:off x="7619479" y="2695214"/>
            <a:ext cx="3734321" cy="2753109"/>
          </a:xfrm>
          <a:prstGeom prst="rect">
            <a:avLst/>
          </a:prstGeom>
        </p:spPr>
      </p:pic>
      <p:pic>
        <p:nvPicPr>
          <p:cNvPr id="4" name="Picture 3">
            <a:extLst>
              <a:ext uri="{FF2B5EF4-FFF2-40B4-BE49-F238E27FC236}">
                <a16:creationId xmlns:a16="http://schemas.microsoft.com/office/drawing/2014/main" id="{F7245253-6AF0-9AC4-B28E-67B5A27A18CF}"/>
              </a:ext>
            </a:extLst>
          </p:cNvPr>
          <p:cNvPicPr>
            <a:picLocks noChangeAspect="1"/>
          </p:cNvPicPr>
          <p:nvPr/>
        </p:nvPicPr>
        <p:blipFill>
          <a:blip r:embed="rId3"/>
          <a:stretch>
            <a:fillRect/>
          </a:stretch>
        </p:blipFill>
        <p:spPr>
          <a:xfrm>
            <a:off x="1723415" y="5300665"/>
            <a:ext cx="8745170" cy="295316"/>
          </a:xfrm>
          <a:prstGeom prst="rect">
            <a:avLst/>
          </a:prstGeom>
        </p:spPr>
      </p:pic>
    </p:spTree>
    <p:extLst>
      <p:ext uri="{BB962C8B-B14F-4D97-AF65-F5344CB8AC3E}">
        <p14:creationId xmlns:p14="http://schemas.microsoft.com/office/powerpoint/2010/main" val="2646122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199" y="2345719"/>
            <a:ext cx="5808785" cy="1325563"/>
          </a:xfrm>
        </p:spPr>
        <p:txBody>
          <a:bodyPr anchor="ctr">
            <a:normAutofit/>
          </a:bodyPr>
          <a:lstStyle/>
          <a:p>
            <a:r>
              <a:rPr lang="en-US" dirty="0">
                <a:solidFill>
                  <a:srgbClr val="0E659B"/>
                </a:solidFill>
              </a:rPr>
              <a:t>&lt;Thank You&gt;</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962015"/>
            <a:ext cx="5181600" cy="2214947"/>
          </a:xfrm>
        </p:spPr>
        <p:txBody>
          <a:bodyPr>
            <a:normAutofit/>
          </a:bodyPr>
          <a:lstStyle/>
          <a:p>
            <a:pPr marL="0" indent="0">
              <a:buNone/>
            </a:pPr>
            <a:r>
              <a:rPr lang="en-US" dirty="0"/>
              <a:t>&lt;Aly Mohamed Aly Nasr&gt;</a:t>
            </a:r>
          </a:p>
          <a:p>
            <a:pPr marL="0" indent="0">
              <a:buNone/>
            </a:pPr>
            <a:r>
              <a:rPr lang="en-US" dirty="0"/>
              <a:t>&lt;10 Oct 2022&gt;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5"/>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7"/>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2"/>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7"/>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4"/>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4"/>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4"/>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4"/>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4"/>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4"/>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4"/>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4"/>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7"/>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4"/>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9"/>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7"/>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2"/>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44342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Project Background &amp; context</a:t>
            </a:r>
          </a:p>
          <a:p>
            <a:pPr lvl="1"/>
            <a:r>
              <a:rPr lang="en-US" sz="1800" dirty="0"/>
              <a:t>Space X advertises Falcon 9 rocket launches on its website with a cost of 62 million dollars; other providers cost upward of 165 million dollars each, much of the savings is because Space X can reuse the first stage.</a:t>
            </a:r>
          </a:p>
          <a:p>
            <a:pPr lvl="1"/>
            <a:r>
              <a:rPr lang="en-US" sz="1800" dirty="0"/>
              <a:t>The goal of this project is to predict if the first stage will land successfully so that we can determine the cost of a launch.</a:t>
            </a:r>
          </a:p>
          <a:p>
            <a:r>
              <a:rPr lang="en-US" sz="2200" dirty="0"/>
              <a:t>Problems to solve</a:t>
            </a:r>
          </a:p>
          <a:p>
            <a:pPr lvl="1"/>
            <a:r>
              <a:rPr lang="en-US" sz="1800" dirty="0"/>
              <a:t>What are the factors that contribute to a successful landing?</a:t>
            </a:r>
          </a:p>
          <a:p>
            <a:pPr lvl="1"/>
            <a:r>
              <a:rPr lang="en-US" sz="1800" dirty="0"/>
              <a:t>What is the success rate of said landing?</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Data Collection with API</a:t>
            </a:r>
          </a:p>
          <a:p>
            <a:pPr lvl="1"/>
            <a:r>
              <a:rPr lang="en-US" sz="1800" dirty="0"/>
              <a:t>Data collection was done using SpaceX Rest API</a:t>
            </a:r>
          </a:p>
          <a:p>
            <a:pPr lvl="1"/>
            <a:endParaRPr lang="en-US" sz="1800" dirty="0"/>
          </a:p>
          <a:p>
            <a:pPr lvl="1"/>
            <a:r>
              <a:rPr lang="en-US" sz="1800" dirty="0"/>
              <a:t>The Request was converted into a JSON file using the .</a:t>
            </a:r>
            <a:r>
              <a:rPr lang="en-US" sz="1800" dirty="0" err="1"/>
              <a:t>json</a:t>
            </a:r>
            <a:r>
              <a:rPr lang="en-US" sz="1800" dirty="0"/>
              <a:t>() method</a:t>
            </a:r>
          </a:p>
          <a:p>
            <a:pPr lvl="1"/>
            <a:endParaRPr lang="en-US" sz="1800" dirty="0"/>
          </a:p>
          <a:p>
            <a:pPr lvl="1"/>
            <a:r>
              <a:rPr lang="en-US" sz="1800" dirty="0"/>
              <a:t>The JSON file was then converted into a pandas </a:t>
            </a:r>
            <a:r>
              <a:rPr lang="en-US" sz="1800" dirty="0" err="1"/>
              <a:t>Dataframe</a:t>
            </a:r>
            <a:endParaRPr lang="en-US" sz="1800" dirty="0"/>
          </a:p>
          <a:p>
            <a:pPr lvl="1"/>
            <a:endParaRPr lang="en-US" sz="1800" dirty="0"/>
          </a:p>
          <a:p>
            <a:pPr lvl="1"/>
            <a:r>
              <a:rPr lang="en-US" sz="1800" dirty="0"/>
              <a:t>The Data was then cleaned and missing values were dealt with.</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Data Collection with Web Scraping</a:t>
            </a:r>
          </a:p>
          <a:p>
            <a:pPr lvl="1"/>
            <a:r>
              <a:rPr lang="en-US" sz="1800" dirty="0"/>
              <a:t>The Data was collected from the Falcon 9 Wikipedia page</a:t>
            </a:r>
          </a:p>
          <a:p>
            <a:pPr lvl="1"/>
            <a:endParaRPr lang="en-US" sz="1800" dirty="0"/>
          </a:p>
          <a:p>
            <a:pPr lvl="1"/>
            <a:r>
              <a:rPr lang="en-US" sz="1800" dirty="0"/>
              <a:t>The Request was parsed and the HTML tables were extracted</a:t>
            </a:r>
          </a:p>
          <a:p>
            <a:pPr lvl="1"/>
            <a:endParaRPr lang="en-US" sz="1800" dirty="0"/>
          </a:p>
          <a:p>
            <a:pPr lvl="1"/>
            <a:r>
              <a:rPr lang="en-US" sz="1800" dirty="0"/>
              <a:t>The Date was then converted into a pandas </a:t>
            </a:r>
            <a:r>
              <a:rPr lang="en-US" sz="1800" dirty="0" err="1"/>
              <a:t>Dataframe</a:t>
            </a:r>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
        <p:nvSpPr>
          <p:cNvPr id="7" name="Rectangle 3">
            <a:extLst>
              <a:ext uri="{FF2B5EF4-FFF2-40B4-BE49-F238E27FC236}">
                <a16:creationId xmlns:a16="http://schemas.microsoft.com/office/drawing/2014/main" id="{7A221547-AF9F-DEE0-6713-9BFDB57B5C7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https://en.wikipedia.org/w/index.php?title=List_of_Falcon_9_and_Falcon_Heavy_launches&amp;oldid=1027686922</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0340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Data Wrangling</a:t>
            </a:r>
          </a:p>
          <a:p>
            <a:pPr lvl="1"/>
            <a:r>
              <a:rPr lang="en-US" sz="1800" dirty="0"/>
              <a:t>In this section, the outcome of the launch was categorized and encoded into a one-hot vector</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12095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EDA</a:t>
            </a:r>
          </a:p>
          <a:p>
            <a:pPr lvl="1"/>
            <a:r>
              <a:rPr lang="en-US" sz="1800" dirty="0"/>
              <a:t>In this section, the shape and properties of the Data was explored using SQL</a:t>
            </a:r>
          </a:p>
          <a:p>
            <a:pPr lvl="1"/>
            <a:endParaRPr lang="en-US" sz="1800" dirty="0"/>
          </a:p>
          <a:p>
            <a:pPr lvl="1"/>
            <a:r>
              <a:rPr lang="en-US" sz="1800" dirty="0"/>
              <a:t>Then, using Python libraries such as Matplotlib and Seaborn we observed the dependencies and correlation of the various features</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53147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Interactive Visual Analytics</a:t>
            </a:r>
          </a:p>
          <a:p>
            <a:pPr lvl="1"/>
            <a:r>
              <a:rPr lang="en-US" sz="1800" dirty="0"/>
              <a:t>Building an Interactive Map with Folium</a:t>
            </a:r>
          </a:p>
          <a:p>
            <a:pPr lvl="1"/>
            <a:r>
              <a:rPr lang="en-US" sz="1800" dirty="0"/>
              <a:t>All launch sites were marked on the map</a:t>
            </a:r>
          </a:p>
          <a:p>
            <a:pPr lvl="1"/>
            <a:r>
              <a:rPr lang="en-US" sz="1800" dirty="0"/>
              <a:t>Individual launches were classified according to outcome and color coded then added to the map</a:t>
            </a:r>
          </a:p>
          <a:p>
            <a:pPr marL="457200" lvl="1" indent="0">
              <a:buNone/>
            </a:pPr>
            <a:endParaRPr lang="en-US" sz="1400" dirty="0"/>
          </a:p>
          <a:p>
            <a:pPr lvl="1"/>
            <a:endParaRPr lang="en-US" sz="1800" dirty="0"/>
          </a:p>
          <a:p>
            <a:pPr lvl="1"/>
            <a:r>
              <a:rPr lang="en-US" sz="1800" dirty="0"/>
              <a:t>Building a Dashboard with </a:t>
            </a:r>
            <a:r>
              <a:rPr lang="en-US" sz="1800" dirty="0" err="1"/>
              <a:t>Plotly</a:t>
            </a:r>
            <a:r>
              <a:rPr lang="en-US" sz="1800" dirty="0"/>
              <a:t> Dash</a:t>
            </a:r>
          </a:p>
          <a:p>
            <a:pPr lvl="1"/>
            <a:r>
              <a:rPr lang="en-US" sz="1800" dirty="0"/>
              <a:t>The Dashboard include pie charts indicating the total number of launches by site and scatter graphs showing the relationship between the launch outcome and the payload mass (KG) for different booster versions</a:t>
            </a:r>
          </a:p>
          <a:p>
            <a:pPr lvl="1"/>
            <a:endParaRPr lang="en-US" sz="1800" dirty="0"/>
          </a:p>
          <a:p>
            <a:pPr lvl="1"/>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16867886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860</TotalTime>
  <Words>1083</Words>
  <Application>Microsoft Office PowerPoint</Application>
  <PresentationFormat>Widescreen</PresentationFormat>
  <Paragraphs>147</Paragraphs>
  <Slides>38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 Unicode MS</vt:lpstr>
      <vt:lpstr>Calibri</vt:lpstr>
      <vt:lpstr>Helv</vt:lpstr>
      <vt:lpstr>IBM Plex Mono SemiBold</vt:lpstr>
      <vt:lpstr>IBM Plex Mono Text</vt:lpstr>
      <vt:lpstr>IBM Plex Sans Text</vt:lpstr>
      <vt:lpstr>SLIDE_TEMPLATE_skill_network</vt:lpstr>
      <vt:lpstr>&lt;SpaceX Falcon9 First Stage Landing Prediction&gt;</vt:lpstr>
      <vt:lpstr>OUTLINE</vt:lpstr>
      <vt:lpstr>EXECUTIVE SUMMARY</vt:lpstr>
      <vt:lpstr>INTRODUCTION</vt:lpstr>
      <vt:lpstr>METHODOLOGY</vt:lpstr>
      <vt:lpstr>METHODOLOGY</vt:lpstr>
      <vt:lpstr>METHODOLOGY</vt:lpstr>
      <vt:lpstr>METHODOLOGY</vt:lpstr>
      <vt:lpstr>METHODOLOGY</vt:lpstr>
      <vt:lpstr>METHODOLOGY</vt:lpstr>
      <vt:lpstr>RESULTS</vt:lpstr>
      <vt:lpstr>EDA Using Data Visualization</vt:lpstr>
      <vt:lpstr>EDA Using Data Visualization</vt:lpstr>
      <vt:lpstr>EDA Using Data Visualization</vt:lpstr>
      <vt:lpstr>EDA Using Data Visualization</vt:lpstr>
      <vt:lpstr>EDA Using Data Visualization</vt:lpstr>
      <vt:lpstr>EDA Using Data Visualization</vt:lpstr>
      <vt:lpstr>EDA Using SQL</vt:lpstr>
      <vt:lpstr>EDA Using SQL</vt:lpstr>
      <vt:lpstr>EDA Using SQL</vt:lpstr>
      <vt:lpstr>EDA Using SQL</vt:lpstr>
      <vt:lpstr>EDA Using SQL</vt:lpstr>
      <vt:lpstr>EDA Using SQL</vt:lpstr>
      <vt:lpstr>EDA Using SQL</vt:lpstr>
      <vt:lpstr>EDA Using SQL</vt:lpstr>
      <vt:lpstr>EDA Using SQL</vt:lpstr>
      <vt:lpstr>Interactive Analytics Using Folium Maps</vt:lpstr>
      <vt:lpstr>Interactive Analytics Using Folium Maps</vt:lpstr>
      <vt:lpstr>Interactive Analytics Using Folium Maps</vt:lpstr>
      <vt:lpstr>Interactive Analytics Using Dashboard</vt:lpstr>
      <vt:lpstr>Interactive Analytics Using Dashboard</vt:lpstr>
      <vt:lpstr>Interactive Analytics Using Dashboard</vt:lpstr>
      <vt:lpstr>Predictive Analysis Results</vt:lpstr>
      <vt:lpstr>Predictive Analysis Results</vt:lpstr>
      <vt:lpstr>Predictive Analysis Results</vt:lpstr>
      <vt:lpstr>Predictive Analysis Results</vt:lpstr>
      <vt:lpstr>Predictive Analysis Results</vt:lpstr>
      <vt:lpstr>&lt;Thank You&gt;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es-Aly.nasr2024</cp:lastModifiedBy>
  <cp:revision>28</cp:revision>
  <dcterms:created xsi:type="dcterms:W3CDTF">2020-10-28T18:29:43Z</dcterms:created>
  <dcterms:modified xsi:type="dcterms:W3CDTF">2022-10-08T13:45:33Z</dcterms:modified>
</cp:coreProperties>
</file>